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6" r:id="rId4"/>
    <p:sldId id="262" r:id="rId5"/>
    <p:sldId id="265" r:id="rId6"/>
    <p:sldId id="264" r:id="rId7"/>
    <p:sldId id="263" r:id="rId8"/>
    <p:sldId id="259" r:id="rId9"/>
    <p:sldId id="267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5" autoAdjust="0"/>
    <p:restoredTop sz="71889" autoAdjust="0"/>
  </p:normalViewPr>
  <p:slideViewPr>
    <p:cSldViewPr>
      <p:cViewPr varScale="1">
        <p:scale>
          <a:sx n="56" d="100"/>
          <a:sy n="56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902A713C-F100-4C4B-85B7-739580CA59D7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D5B3BA51-A79F-40CA-8BFF-8B80BE12A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62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3DD9D-83DB-4755-9EC9-7041DF54510C}" type="datetimeFigureOut">
              <a:rPr lang="en-GB" smtClean="0"/>
              <a:t>31/10/2013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87F01-1FE2-4530-AA65-BBC6DF040D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6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7F01-1FE2-4530-AA65-BBC6DF040DD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28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7F01-1FE2-4530-AA65-BBC6DF040DD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1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7F01-1FE2-4530-AA65-BBC6DF040DD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5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968CB0-DC55-4426-9C1F-B04BC8044B3D}" type="datetimeFigureOut">
              <a:rPr lang="en-GB" smtClean="0"/>
              <a:pPr/>
              <a:t>31/10/2013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EB89A6-65A7-4E02-9AB9-0BDA1DB1ED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nny\Desktop\how can w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6269473" cy="25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501956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Russian </a:t>
            </a:r>
            <a:r>
              <a:rPr lang="en-GB" dirty="0" smtClean="0"/>
              <a:t>on the curriculum</a:t>
            </a:r>
            <a:endParaRPr lang="en-GB" dirty="0"/>
          </a:p>
        </p:txBody>
      </p:sp>
      <p:pic>
        <p:nvPicPr>
          <p:cNvPr id="4" name="Picture 3" descr="SRFlog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2053976" cy="2313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enny\Documents\presentations\201311 COALA\toy train cra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02794" y="97606"/>
            <a:ext cx="4563525" cy="661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en-GB" sz="3600" dirty="0"/>
              <a:t>No longer taught in </a:t>
            </a:r>
            <a:r>
              <a:rPr lang="en-GB" sz="3600" dirty="0" smtClean="0"/>
              <a:t>schools</a:t>
            </a:r>
          </a:p>
          <a:p>
            <a:pPr marL="109728" indent="0">
              <a:buNone/>
            </a:pPr>
            <a:r>
              <a:rPr lang="en-GB" sz="3600" dirty="0" smtClean="0">
                <a:sym typeface="Wingdings" panose="05000000000000000000" pitchFamily="2" charset="2"/>
              </a:rPr>
              <a:t>+ (</a:t>
            </a:r>
            <a:r>
              <a:rPr lang="en-GB" sz="3600" dirty="0" err="1" smtClean="0">
                <a:sym typeface="Wingdings" panose="05000000000000000000" pitchFamily="2" charset="2"/>
              </a:rPr>
              <a:t>assoc</a:t>
            </a:r>
            <a:r>
              <a:rPr lang="en-GB" sz="3600" dirty="0" smtClean="0">
                <a:sym typeface="Wingdings" panose="05000000000000000000" pitchFamily="2" charset="2"/>
              </a:rPr>
              <a:t>?) decline </a:t>
            </a:r>
            <a:r>
              <a:rPr lang="en-GB" sz="3600" dirty="0">
                <a:sym typeface="Wingdings" panose="05000000000000000000" pitchFamily="2" charset="2"/>
              </a:rPr>
              <a:t>in </a:t>
            </a:r>
            <a:r>
              <a:rPr lang="en-GB" sz="3600" dirty="0" smtClean="0">
                <a:sym typeface="Wingdings" panose="05000000000000000000" pitchFamily="2" charset="2"/>
              </a:rPr>
              <a:t>universities</a:t>
            </a:r>
            <a:endParaRPr lang="en-GB" sz="3600" dirty="0" smtClean="0"/>
          </a:p>
          <a:p>
            <a:r>
              <a:rPr lang="en-GB" sz="3600" dirty="0">
                <a:sym typeface="Wingdings" panose="05000000000000000000" pitchFamily="2" charset="2"/>
              </a:rPr>
              <a:t>Little / no official support or </a:t>
            </a:r>
            <a:r>
              <a:rPr lang="en-GB" sz="3600" dirty="0" smtClean="0">
                <a:sym typeface="Wingdings" panose="05000000000000000000" pitchFamily="2" charset="2"/>
              </a:rPr>
              <a:t>finance</a:t>
            </a:r>
          </a:p>
          <a:p>
            <a:r>
              <a:rPr lang="en-GB" sz="3600" dirty="0" smtClean="0">
                <a:sym typeface="Wingdings" panose="05000000000000000000" pitchFamily="2" charset="2"/>
              </a:rPr>
              <a:t>Myths</a:t>
            </a:r>
            <a:r>
              <a:rPr lang="en-GB" sz="3600" dirty="0">
                <a:sym typeface="Wingdings" panose="05000000000000000000" pitchFamily="2" charset="2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en-GB" sz="3600" dirty="0">
                <a:sym typeface="Wingdings" panose="05000000000000000000" pitchFamily="2" charset="2"/>
              </a:rPr>
              <a:t>Not </a:t>
            </a:r>
            <a:r>
              <a:rPr lang="en-GB" sz="3600" dirty="0" smtClean="0">
                <a:sym typeface="Wingdings" panose="05000000000000000000" pitchFamily="2" charset="2"/>
              </a:rPr>
              <a:t>relevant </a:t>
            </a:r>
            <a:endParaRPr lang="en-GB" sz="3600" dirty="0">
              <a:sym typeface="Wingdings" panose="05000000000000000000" pitchFamily="2" charset="2"/>
            </a:endParaRPr>
          </a:p>
          <a:p>
            <a:pPr marL="171450" indent="-171450">
              <a:buFontTx/>
              <a:buChar char="-"/>
            </a:pPr>
            <a:r>
              <a:rPr lang="en-GB" sz="3600" dirty="0">
                <a:sym typeface="Wingdings" panose="05000000000000000000" pitchFamily="2" charset="2"/>
              </a:rPr>
              <a:t>Difficult</a:t>
            </a:r>
          </a:p>
          <a:p>
            <a:endParaRPr lang="en-GB" sz="3600" dirty="0">
              <a:sym typeface="Wingdings" panose="05000000000000000000" pitchFamily="2" charset="2"/>
            </a:endParaRPr>
          </a:p>
          <a:p>
            <a:endParaRPr lang="en-GB" sz="36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600" dirty="0" smtClean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600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31539" y="1721678"/>
            <a:ext cx="8280919" cy="510794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Chart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"/>
          <a:stretch>
            <a:fillRect/>
          </a:stretch>
        </p:blipFill>
        <p:spPr bwMode="auto">
          <a:xfrm>
            <a:off x="430547" y="1754288"/>
            <a:ext cx="809422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576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C:\Users\Jenny\Documents\presentations\201311 COALA\toy train cras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8927" y="-18727"/>
            <a:ext cx="124125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7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nny\Documents\presentations\201311 COALA\svetloe budushchee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84" y="836712"/>
            <a:ext cx="7017507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7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en-GB" sz="3600" dirty="0"/>
              <a:t>Russian (re)established as a core language in a diverse menu for </a:t>
            </a:r>
            <a:r>
              <a:rPr lang="en-GB" sz="3600" dirty="0" smtClean="0"/>
              <a:t>schools</a:t>
            </a:r>
          </a:p>
          <a:p>
            <a:pPr marL="109728" indent="0">
              <a:buNone/>
            </a:pPr>
            <a:endParaRPr lang="en-GB" sz="3600" dirty="0"/>
          </a:p>
          <a:p>
            <a:r>
              <a:rPr lang="en-GB" sz="3600" dirty="0"/>
              <a:t>End Russian isolation</a:t>
            </a:r>
          </a:p>
          <a:p>
            <a:endParaRPr lang="en-GB" dirty="0"/>
          </a:p>
        </p:txBody>
      </p:sp>
      <p:pic>
        <p:nvPicPr>
          <p:cNvPr id="4" name="Picture 2" descr="C:\Users\Jenny\Documents\presentations\201311 COALA\svetloe budushche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09454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3.gstatic.com/images?q=tbn:ANd9GcQsIPTmHgh72GyQuaU75IMzTafIU0ppJPK0cg8wYUg9yxLanmz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59992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1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3"/>
            <a:ext cx="8229600" cy="3672408"/>
          </a:xfrm>
        </p:spPr>
        <p:txBody>
          <a:bodyPr>
            <a:normAutofit/>
          </a:bodyPr>
          <a:lstStyle/>
          <a:p>
            <a:r>
              <a:rPr lang="en-GB" sz="3600" dirty="0"/>
              <a:t>Official (Russian) </a:t>
            </a:r>
            <a:r>
              <a:rPr lang="en-GB" sz="3600" dirty="0" smtClean="0"/>
              <a:t>support</a:t>
            </a:r>
          </a:p>
          <a:p>
            <a:endParaRPr lang="en-GB" sz="3600" dirty="0"/>
          </a:p>
          <a:p>
            <a:r>
              <a:rPr lang="en-GB" sz="3600" dirty="0" smtClean="0"/>
              <a:t>2</a:t>
            </a:r>
            <a:r>
              <a:rPr lang="en-GB" sz="3600" baseline="30000" dirty="0" smtClean="0"/>
              <a:t>nd</a:t>
            </a:r>
            <a:r>
              <a:rPr lang="en-GB" sz="3600" dirty="0" smtClean="0"/>
              <a:t> language under 1+2</a:t>
            </a:r>
            <a:endParaRPr lang="en-GB" sz="3600" dirty="0"/>
          </a:p>
          <a:p>
            <a:pPr marL="109728" indent="0">
              <a:buNone/>
            </a:pPr>
            <a:endParaRPr lang="en-GB" sz="3600" dirty="0"/>
          </a:p>
          <a:p>
            <a:r>
              <a:rPr lang="en-GB" sz="3600" dirty="0" smtClean="0"/>
              <a:t>What </a:t>
            </a:r>
            <a:r>
              <a:rPr lang="en-GB" sz="3600" dirty="0"/>
              <a:t>can the SRF do?  And how can you </a:t>
            </a:r>
            <a:r>
              <a:rPr lang="en-GB" sz="3600" dirty="0" smtClean="0"/>
              <a:t>help?</a:t>
            </a:r>
          </a:p>
        </p:txBody>
      </p:sp>
      <p:pic>
        <p:nvPicPr>
          <p:cNvPr id="4" name="Picture 4" descr="https://encrypted-tbn3.gstatic.com/images?q=tbn:ANd9GcQsIPTmHgh72GyQuaU75IMzTafIU0ppJPK0cg8wYUg9yxLanmz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" y="394610"/>
            <a:ext cx="3625711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9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640"/>
            <a:ext cx="8229600" cy="4378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u="sng" dirty="0"/>
              <a:t>Tasters and Russian clubs</a:t>
            </a:r>
            <a:endParaRPr lang="en-GB" sz="3000" dirty="0"/>
          </a:p>
          <a:p>
            <a:pPr marL="0" indent="0">
              <a:buNone/>
            </a:pPr>
            <a:r>
              <a:rPr lang="en-GB" sz="3000" dirty="0"/>
              <a:t>Ad hoc programme of one off tasters P2-S6</a:t>
            </a:r>
          </a:p>
          <a:p>
            <a:pPr marL="0" indent="0">
              <a:buNone/>
            </a:pPr>
            <a:r>
              <a:rPr lang="en-GB" sz="3000" dirty="0" smtClean="0"/>
              <a:t>1+2: Now concentrating on Primary </a:t>
            </a:r>
          </a:p>
          <a:p>
            <a:pPr marL="457200" indent="-457200">
              <a:buFont typeface="Wingdings"/>
              <a:buChar char="à"/>
            </a:pPr>
            <a:r>
              <a:rPr lang="en-GB" sz="3000" dirty="0" smtClean="0"/>
              <a:t>Successful </a:t>
            </a:r>
            <a:r>
              <a:rPr lang="en-GB" sz="3000" dirty="0"/>
              <a:t>programme in </a:t>
            </a:r>
            <a:r>
              <a:rPr lang="en-GB" sz="3000" dirty="0" smtClean="0"/>
              <a:t>Glasgow led to help </a:t>
            </a:r>
            <a:r>
              <a:rPr lang="en-GB" sz="3000" dirty="0"/>
              <a:t>and funding from the </a:t>
            </a:r>
            <a:r>
              <a:rPr lang="en-GB" sz="3000" dirty="0" smtClean="0"/>
              <a:t>council</a:t>
            </a:r>
          </a:p>
          <a:p>
            <a:pPr marL="457200" indent="-457200">
              <a:buFont typeface="Wingdings"/>
              <a:buChar char="à"/>
            </a:pPr>
            <a:r>
              <a:rPr lang="en-GB" sz="3000" dirty="0" smtClean="0"/>
              <a:t>Have </a:t>
            </a:r>
            <a:r>
              <a:rPr lang="en-GB" sz="3000" dirty="0"/>
              <a:t>keen students willing to offer the same as volunteers in Edinburgh </a:t>
            </a:r>
            <a:r>
              <a:rPr lang="en-GB" sz="3000" dirty="0" smtClean="0"/>
              <a:t> and need </a:t>
            </a:r>
            <a:r>
              <a:rPr lang="en-GB" sz="3000" dirty="0"/>
              <a:t>to find </a:t>
            </a:r>
            <a:r>
              <a:rPr lang="en-GB" sz="3000" dirty="0" smtClean="0"/>
              <a:t>interested schools</a:t>
            </a:r>
            <a:endParaRPr lang="en-GB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    What can the SRF do?</a:t>
            </a:r>
            <a:endParaRPr lang="en-GB" dirty="0"/>
          </a:p>
        </p:txBody>
      </p:sp>
      <p:pic>
        <p:nvPicPr>
          <p:cNvPr id="4" name="Picture 3" descr="SRFlog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188640"/>
            <a:ext cx="127856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Ideas for inclusion of Russian language / culture in multilingual initiatives</a:t>
            </a:r>
          </a:p>
          <a:p>
            <a:pPr marL="109728" indent="0">
              <a:buNone/>
            </a:pPr>
            <a:endParaRPr lang="en-GB" sz="3600" dirty="0" smtClean="0"/>
          </a:p>
          <a:p>
            <a:r>
              <a:rPr lang="en-GB" sz="3600" dirty="0" smtClean="0"/>
              <a:t>Schools</a:t>
            </a:r>
          </a:p>
          <a:p>
            <a:endParaRPr lang="en-GB" sz="3600" dirty="0"/>
          </a:p>
          <a:p>
            <a:pPr marL="109728" indent="0" algn="ctr">
              <a:buNone/>
            </a:pPr>
            <a:r>
              <a:rPr lang="ru-RU" sz="5400" i="1" dirty="0" smtClean="0"/>
              <a:t>СПАСИБО!</a:t>
            </a:r>
            <a:endParaRPr lang="en-GB" sz="5400" i="1" dirty="0">
              <a:latin typeface="Brush Script MT" panose="030608020404060703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might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8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1 SRF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 SRF</Template>
  <TotalTime>178</TotalTime>
  <Words>130</Words>
  <Application>Microsoft Office PowerPoint</Application>
  <PresentationFormat>On-screen Show (4:3)</PresentationFormat>
  <Paragraphs>33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2011 SRF</vt:lpstr>
      <vt:lpstr> Russian on the curriculum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What can the SRF do?</vt:lpstr>
      <vt:lpstr>How you might help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</dc:creator>
  <cp:lastModifiedBy>Jenny</cp:lastModifiedBy>
  <cp:revision>16</cp:revision>
  <cp:lastPrinted>2011-12-15T16:27:19Z</cp:lastPrinted>
  <dcterms:created xsi:type="dcterms:W3CDTF">2013-10-25T16:59:40Z</dcterms:created>
  <dcterms:modified xsi:type="dcterms:W3CDTF">2013-10-31T18:57:43Z</dcterms:modified>
</cp:coreProperties>
</file>